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7" r:id="rId5"/>
    <p:sldId id="260" r:id="rId6"/>
    <p:sldId id="265" r:id="rId7"/>
    <p:sldId id="261" r:id="rId8"/>
    <p:sldId id="263" r:id="rId9"/>
    <p:sldId id="259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00B7B7-E0CC-7CA4-A22D-72371E18F788}" name="Rachel Breau" initials="RB" userId="S::Rachel.Breau@celalibrary.ca::e3fd9112-1b51-4320-8f11-e958a7f945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0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8"/>
    <p:restoredTop sz="94658"/>
  </p:normalViewPr>
  <p:slideViewPr>
    <p:cSldViewPr snapToGrid="0">
      <p:cViewPr varScale="1">
        <p:scale>
          <a:sx n="83" d="100"/>
          <a:sy n="83" d="100"/>
        </p:scale>
        <p:origin x="200" y="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1682C-56BE-6D4E-B333-367AECC5154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A2568-A0C2-BB41-B5F9-BF7DA72D9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67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31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3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450DF-46D2-8F11-73DC-AB46A8935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E35620-7751-3C6D-177F-51699E2CF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43FFE6-AF98-5589-43D9-70204B66E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D61BB-99BD-4E1F-A819-D0949AF0E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14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9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A2568-A0C2-BB41-B5F9-BF7DA72D9E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2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F8C60-0198-434D-ACC9-CC3C8EAF8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12D67-C317-4A05-95BA-969638468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846C9-0E41-4BF2-9995-7AFEB6F8C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663C6-019D-45BB-B8AF-B186B0D23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F905C-9A09-422C-9884-52A7CCCC2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9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891D-505A-4809-91AF-D38E83CF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550DE2-288A-4378-AE45-EB5F1EE41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276FC-56EE-456A-A97B-0A3557C6F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DEDFD-B8B5-420C-805E-030B2F911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8B854-F38E-49AF-82C6-8736451E9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5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49B6EC-E643-4DFE-ABBF-2B18A5E30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912FD-1F05-460A-B569-9050B9CC1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D590A-D515-49D4-99C2-B7B28049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51943-0649-41FF-BCF0-B25FDE40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3BD0-074E-4C50-863B-D01DBC1C4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5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1FF01-2BB8-47A6-976C-C6172291F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29029-B6C3-4F56-9336-11FF18F58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08818-145B-4A97-B40A-CFA328C95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FCFF1-87C0-4F2F-8659-3A4E51AC8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25E49-FD97-495D-B842-372971D36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89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90163-7399-4F51-AE34-9295D8924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A3736-B576-4A6E-B7F4-65C96C70E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A277E-49CB-4C68-AEF8-48193BE20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52C4B-928B-44AC-A5D6-21F70E28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9B725-7789-497F-87BD-6ECCABE3F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1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2DA1-B7CD-41A0-B526-48F830318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AFEC2-195F-4AED-99DF-04001B64F9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542EDC-445E-4B65-A7E3-D8B595E5C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253B5-C65C-44BD-A4FA-E804E0D80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B25F99-23E1-4CC3-ADC1-DB61A617D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045EE-BBB3-4AA1-B6AC-8F3F273B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3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AFD4F-C17B-4FD8-8182-107C46E5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36DE6-0E2A-4891-83F9-C56720E2F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2FBB54-F6C1-4CF7-8B31-73FDFF177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8C9EE-34D0-437D-A3AD-D9D5E375B5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60DBE2-EC8B-4A95-9BAB-7ED99018A7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9F7175-C7FF-476B-A29F-0A76EB2EA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5D9EC-B251-4F74-B3DE-9185B515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9AC064-7891-433D-A5B0-CC2E48C2D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B6F0E-8389-49F5-8BBA-B02A13D4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52A8ED-477B-4249-A21D-889CB65A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8D1A56-C829-4285-BE80-6E7E149B7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7A30D-CC8E-448A-BA0C-5A4A11A37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822107-7159-4AAE-9B2F-F144722C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64EAF1-EA23-463C-BDD3-4CC115B24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04716-FF5A-4E80-B24A-8797C318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6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B85B0-C826-4AF9-8E6E-5EF2F5EDD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2BE98-F8E4-4A6D-9C2E-53FF4DED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45E2C-9D0A-48B5-B1D3-A2B848D94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F44C4-ECCC-4D89-B250-7664C8372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74158-7BF7-4EDE-AC61-5B040660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96B19B-79AC-4237-A9B5-7E70AB21B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7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41D8A-BD69-4C24-9BBF-12E5CB817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DA16C-E9BC-4318-8CA9-DDBB997DE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31D15-1207-43FC-B9D6-536EA8BF5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7E08D-A39F-47F0-9B1A-7B09FD16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71AE5-6A00-4F59-B2D9-0CAF86DCB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0829C-4502-4848-B009-8C2418DD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7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2F707-3619-4C54-8457-60A2B57BE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0E3F2-BD89-494A-BA63-9FCC31549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15129-2312-46B6-8C13-75EC1CD82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B704E-B3DC-4B9F-B632-3BD6B87E7B4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0F918-F97F-4E6C-AC85-EACA72EEE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04788-D223-45D6-B588-FE2AFF217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562CD-F927-441C-A306-2D2A20511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6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CB4A08-3B1E-41F0-82D4-1FF8CB60B2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none" strike="noStrike" kern="1200" cap="none" spc="0" normalizeH="0" baseline="0" noProof="0">
                <a:ln>
                  <a:noFill/>
                </a:ln>
                <a:solidFill>
                  <a:srgbClr val="420308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Services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420308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 for people with print disabilities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7A6A58-C1CA-41D6-8C52-40A6B51FC49A}"/>
              </a:ext>
            </a:extLst>
          </p:cNvPr>
          <p:cNvSpPr txBox="1">
            <a:spLocks/>
          </p:cNvSpPr>
          <p:nvPr/>
        </p:nvSpPr>
        <p:spPr>
          <a:xfrm>
            <a:off x="609600" y="1417639"/>
            <a:ext cx="5777753" cy="388480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>
                <a:latin typeface="Verdana"/>
                <a:ea typeface="Verdana"/>
                <a:cs typeface="Verdana" panose="020B0604030504040204" pitchFamily="34" charset="0"/>
              </a:rPr>
              <a:t>CELA offers </a:t>
            </a:r>
            <a:r>
              <a:rPr lang="en-US" sz="3600" b="1">
                <a:latin typeface="Verdana"/>
                <a:ea typeface="Verdana"/>
                <a:cs typeface="Verdana" panose="020B0604030504040204" pitchFamily="34" charset="0"/>
              </a:rPr>
              <a:t>FREE access </a:t>
            </a:r>
            <a:r>
              <a:rPr lang="en-US" sz="3600">
                <a:latin typeface="Verdana"/>
                <a:ea typeface="Verdana"/>
                <a:cs typeface="Verdana" panose="020B0604030504040204" pitchFamily="34" charset="0"/>
              </a:rPr>
              <a:t>to a </a:t>
            </a:r>
            <a:r>
              <a:rPr lang="en-US" sz="3600" b="1">
                <a:latin typeface="Verdana"/>
                <a:ea typeface="Verdana"/>
                <a:cs typeface="Verdana" panose="020B0604030504040204" pitchFamily="34" charset="0"/>
              </a:rPr>
              <a:t>collection of over 1.5 million books, magazines, and newspapers</a:t>
            </a:r>
            <a:r>
              <a:rPr lang="en-US" sz="3600">
                <a:latin typeface="Verdana"/>
                <a:ea typeface="Verdana"/>
                <a:cs typeface="Verdana" panose="020B0604030504040204" pitchFamily="34" charset="0"/>
              </a:rPr>
              <a:t> for people who have a print disability, and their educators, and support professionals.</a:t>
            </a:r>
            <a:endParaRPr lang="en-US">
              <a:latin typeface="Verdana"/>
              <a:ea typeface="Verdana"/>
              <a:cs typeface="Verdana" panose="020B0604030504040204" pitchFamily="34" charset="0"/>
            </a:endParaRPr>
          </a:p>
        </p:txBody>
      </p:sp>
      <p:pic>
        <p:nvPicPr>
          <p:cNvPr id="7" name="Picture 6" descr="Pulling a cell phone off of a bookshelf in a library.">
            <a:extLst>
              <a:ext uri="{FF2B5EF4-FFF2-40B4-BE49-F238E27FC236}">
                <a16:creationId xmlns:a16="http://schemas.microsoft.com/office/drawing/2014/main" id="{9B30C355-C8A3-48CD-803D-CEFAB01BA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" r="17263"/>
          <a:stretch>
            <a:fillRect/>
          </a:stretch>
        </p:blipFill>
        <p:spPr>
          <a:xfrm>
            <a:off x="6603842" y="1486598"/>
            <a:ext cx="5142941" cy="4386843"/>
          </a:xfrm>
          <a:prstGeom prst="rect">
            <a:avLst/>
          </a:prstGeom>
        </p:spPr>
      </p:pic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BD3BFE9-ED64-70C8-9DD7-F01CF7354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16" y="5348341"/>
            <a:ext cx="5142941" cy="123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6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0D76-49DA-4715-B42F-D5091E7C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>
                <a:solidFill>
                  <a:srgbClr val="420308"/>
                </a:solidFill>
                <a:latin typeface="Century Gothic" panose="020B0502020202020204" pitchFamily="34" charset="0"/>
              </a:rPr>
              <a:t>What is a print disability?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D09EB6-9D2A-4208-8115-470C13879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393541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Verdana"/>
                <a:ea typeface="Verdana"/>
                <a:cs typeface="Verdana" panose="020B0604030504040204" pitchFamily="34" charset="0"/>
              </a:rPr>
              <a:t>A disability that makes it difficult for a person to read a traditional print book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example:</a:t>
            </a:r>
          </a:p>
          <a:p>
            <a:pPr lvl="1">
              <a:lnSpc>
                <a:spcPct val="10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Learning Disability: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impairment relating to comprehension</a:t>
            </a:r>
          </a:p>
          <a:p>
            <a:pPr lvl="1">
              <a:lnSpc>
                <a:spcPct val="10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Physical Disability: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Difficulty holding or turn pages of a book</a:t>
            </a:r>
          </a:p>
          <a:p>
            <a:pPr lvl="1">
              <a:lnSpc>
                <a:spcPct val="10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Visual Disability: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Severe or total impairment of sight or the inability to focus or move one’s eyes</a:t>
            </a:r>
          </a:p>
        </p:txBody>
      </p:sp>
    </p:spTree>
    <p:extLst>
      <p:ext uri="{BB962C8B-B14F-4D97-AF65-F5344CB8AC3E}">
        <p14:creationId xmlns:p14="http://schemas.microsoft.com/office/powerpoint/2010/main" val="287685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1D5FB-D4DA-044F-039B-EEF5BE66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4A387-BF5F-6B00-DA50-0D64B8358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>
                <a:solidFill>
                  <a:srgbClr val="420308"/>
                </a:solidFill>
                <a:latin typeface="Century Gothic" panose="020B0502020202020204" pitchFamily="34" charset="0"/>
              </a:rPr>
              <a:t>Who does that include?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57BAA-F034-5F4E-A23D-348B7AD32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81358"/>
            <a:ext cx="5734879" cy="180949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Those with a disability that requires them to customize their reading experience to support understanding.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DAAF8-1DA6-1E5B-420E-2CDF5F072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346" y="1481358"/>
            <a:ext cx="5430187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Examples include:</a:t>
            </a:r>
            <a:endParaRPr lang="en-CA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CA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Adjusting text size or format on a computer, tablet, or e-reader</a:t>
            </a:r>
          </a:p>
          <a:p>
            <a:r>
              <a:rPr lang="en-CA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Using technology that supports limited mobility or alternative input methods</a:t>
            </a:r>
          </a:p>
          <a:p>
            <a:r>
              <a:rPr lang="en-CA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Reading in braille</a:t>
            </a:r>
          </a:p>
        </p:txBody>
      </p:sp>
      <p:pic>
        <p:nvPicPr>
          <p:cNvPr id="5" name="Picture 4" descr="A book and a tablet connected to it&#10;&#10;AI-generated content may be incorrect.">
            <a:extLst>
              <a:ext uri="{FF2B5EF4-FFF2-40B4-BE49-F238E27FC236}">
                <a16:creationId xmlns:a16="http://schemas.microsoft.com/office/drawing/2014/main" id="{1B611772-BDF3-EEB7-8C39-34AC48193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25" y="3429000"/>
            <a:ext cx="4595812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9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DBA0-49C0-5205-F0FD-ABCD8A9E7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BCD90-E28B-5FCB-A845-5E0FD8675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>
                <a:solidFill>
                  <a:srgbClr val="420308"/>
                </a:solidFill>
                <a:latin typeface="Century Gothic" panose="020B0502020202020204" pitchFamily="34" charset="0"/>
              </a:rPr>
              <a:t>Types of accounts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BE66A0-65A0-69EF-AA87-AFCCC0DA9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016"/>
            <a:ext cx="10443714" cy="507478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>
                <a:latin typeface="Verdana"/>
                <a:ea typeface="Verdana"/>
                <a:cs typeface="Verdana" panose="020B0604030504040204" pitchFamily="34" charset="0"/>
              </a:rPr>
              <a:t>User Account </a:t>
            </a:r>
            <a:r>
              <a:rPr lang="en-US">
                <a:latin typeface="Verdana"/>
                <a:ea typeface="Verdana"/>
                <a:cs typeface="Verdana" panose="020B0604030504040204" pitchFamily="34" charset="0"/>
              </a:rPr>
              <a:t>– for those with a print disability </a:t>
            </a:r>
          </a:p>
          <a:p>
            <a:pPr marL="0" indent="0">
              <a:buNone/>
            </a:pPr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b="1">
                <a:latin typeface="Verdana"/>
                <a:ea typeface="Verdana"/>
                <a:cs typeface="Verdana" panose="020B0604030504040204" pitchFamily="34" charset="0"/>
              </a:rPr>
              <a:t>Educator Access Program </a:t>
            </a:r>
            <a:r>
              <a:rPr lang="en-US">
                <a:latin typeface="Verdana"/>
                <a:ea typeface="Verdana"/>
                <a:cs typeface="Verdana" panose="020B0604030504040204" pitchFamily="34" charset="0"/>
              </a:rPr>
              <a:t>– for Educators K-12, Educational Assistants, Early Childhood Educators, Post-Secondary Educators, and professionals who work in an educational institution</a:t>
            </a:r>
          </a:p>
          <a:p>
            <a:pPr marL="0" indent="0">
              <a:buNone/>
            </a:pPr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b="1">
                <a:latin typeface="Verdana"/>
                <a:ea typeface="Verdana"/>
                <a:cs typeface="Verdana" panose="020B0604030504040204" pitchFamily="34" charset="0"/>
              </a:rPr>
              <a:t>Client Access Program Account </a:t>
            </a:r>
            <a:r>
              <a:rPr lang="en-US">
                <a:latin typeface="Verdana"/>
                <a:ea typeface="Verdana"/>
                <a:cs typeface="Verdana" panose="020B0604030504040204" pitchFamily="34" charset="0"/>
              </a:rPr>
              <a:t>– for Professionals who work directly with people with a print disability (ex. Occupational Therapists, Speech-Language Pathologists, Long-Term Care Support professionals, etc.)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FAD2BD-3785-05F9-1433-F353DC1C7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10086" y="2269595"/>
            <a:ext cx="997176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F26DA0D-2A7E-7D46-560E-8DF9719E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8200" y="4474261"/>
            <a:ext cx="100436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47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B6C20-C222-5380-3ED1-DA211D35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2465-C7F6-E21C-9C99-7C8DE5DF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>
                <a:solidFill>
                  <a:srgbClr val="420308"/>
                </a:solidFill>
                <a:latin typeface="Century Gothic" panose="020B0502020202020204" pitchFamily="34" charset="0"/>
              </a:rPr>
              <a:t>Benefits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6C42CF-C99D-FCD1-7B53-A2DC1CDA9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600">
                <a:latin typeface="Verdana"/>
                <a:ea typeface="Verdana"/>
                <a:cs typeface="Verdana" panose="020B0604030504040204" pitchFamily="34" charset="0"/>
              </a:rPr>
              <a:t>Accessible digital books, magazines, and newspapers – </a:t>
            </a:r>
            <a:r>
              <a:rPr lang="en-US" sz="3600" b="1">
                <a:latin typeface="Verdana"/>
                <a:ea typeface="Verdana"/>
                <a:cs typeface="Verdana" panose="020B0604030504040204" pitchFamily="34" charset="0"/>
              </a:rPr>
              <a:t>without a waitlist</a:t>
            </a:r>
          </a:p>
          <a:p>
            <a:pPr marL="0" indent="0">
              <a:buNone/>
            </a:pPr>
            <a:endParaRPr lang="en-US" sz="3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Choose your preferred format: audio, accessible e-text, or braille</a:t>
            </a:r>
          </a:p>
          <a:p>
            <a:pPr marL="0" indent="0">
              <a:buNone/>
            </a:pPr>
            <a:endParaRPr lang="en-US" sz="3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Full range of subjects, genres, best sellers and award winners for all ages</a:t>
            </a:r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28D84A3-D913-92F0-52E4-578B14589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8409" y="2890083"/>
            <a:ext cx="997176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2ED088-B1D9-BD52-DFDC-6A3798377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8409" y="4561348"/>
            <a:ext cx="1004364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85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D3E7-4FC1-464F-86CF-5722733E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070"/>
            <a:ext cx="6204984" cy="1344975"/>
          </a:xfrm>
        </p:spPr>
        <p:txBody>
          <a:bodyPr>
            <a:normAutofit/>
          </a:bodyPr>
          <a:lstStyle/>
          <a:p>
            <a:r>
              <a:rPr lang="en-US" sz="4800" b="1">
                <a:solidFill>
                  <a:srgbClr val="420308"/>
                </a:solidFill>
                <a:latin typeface="Century Gothic" panose="020B0502020202020204" pitchFamily="34" charset="0"/>
              </a:rPr>
              <a:t>How to read </a:t>
            </a:r>
          </a:p>
        </p:txBody>
      </p:sp>
      <p:pic>
        <p:nvPicPr>
          <p:cNvPr id="6" name="Picture 5" descr="Braille page.">
            <a:extLst>
              <a:ext uri="{FF2B5EF4-FFF2-40B4-BE49-F238E27FC236}">
                <a16:creationId xmlns:a16="http://schemas.microsoft.com/office/drawing/2014/main" id="{621178D8-CFA1-4BA6-8881-55E6B9E59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190" y="3428999"/>
            <a:ext cx="3927444" cy="3141955"/>
          </a:xfrm>
          <a:prstGeom prst="rect">
            <a:avLst/>
          </a:prstGeom>
        </p:spPr>
      </p:pic>
      <p:pic>
        <p:nvPicPr>
          <p:cNvPr id="4" name="Content Placeholder 4" descr="Woman smiling wearing headphones and holding a cell phone.">
            <a:extLst>
              <a:ext uri="{FF2B5EF4-FFF2-40B4-BE49-F238E27FC236}">
                <a16:creationId xmlns:a16="http://schemas.microsoft.com/office/drawing/2014/main" id="{F29CEF8F-8C24-4B37-848B-EEA6F860BA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1" t="1528" r="8404" b="-1524"/>
          <a:stretch/>
        </p:blipFill>
        <p:spPr>
          <a:xfrm>
            <a:off x="7791190" y="390487"/>
            <a:ext cx="3927444" cy="2829538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7B42D8-F99D-D193-D43F-089956CD6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4756"/>
            <a:ext cx="60833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4000"/>
              <a:t>Smart phones, tablets, computers, and e-readers</a:t>
            </a:r>
          </a:p>
          <a:p>
            <a:r>
              <a:rPr lang="en-US" sz="4000"/>
              <a:t>DAISY players</a:t>
            </a:r>
          </a:p>
          <a:p>
            <a:r>
              <a:rPr lang="en-US" sz="4000"/>
              <a:t>Envoy Connect devices</a:t>
            </a:r>
          </a:p>
          <a:p>
            <a:r>
              <a:rPr lang="en-US" sz="4000"/>
              <a:t>Braille books</a:t>
            </a:r>
          </a:p>
          <a:p>
            <a:r>
              <a:rPr lang="en-US" sz="4000"/>
              <a:t>Braille display</a:t>
            </a:r>
          </a:p>
          <a:p>
            <a:r>
              <a:rPr lang="en-US" sz="4000"/>
              <a:t>Alexa smart speaker</a:t>
            </a:r>
            <a:endParaRPr lang="en-US" sz="4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004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FFBCB-615B-4029-92E5-5E0FEF8BB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en-US" sz="4800" b="1">
                <a:solidFill>
                  <a:srgbClr val="420308"/>
                </a:solidFill>
                <a:latin typeface="Century Gothic" panose="020B0502020202020204" pitchFamily="34" charset="0"/>
              </a:rPr>
              <a:t>Signing up for CELA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90FEB-0945-4562-B860-A138B3BBB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460671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Verdana"/>
                <a:ea typeface="Verdana"/>
                <a:cs typeface="Verdana" panose="020B0604030504040204" pitchFamily="34" charset="0"/>
              </a:rPr>
              <a:t>Visit </a:t>
            </a:r>
            <a:r>
              <a:rPr lang="en-US" b="1" u="sng">
                <a:latin typeface="Verdana"/>
                <a:ea typeface="Verdana"/>
                <a:cs typeface="Verdana" panose="020B0604030504040204" pitchFamily="34" charset="0"/>
              </a:rPr>
              <a:t>celalibrary.ca</a:t>
            </a:r>
            <a:r>
              <a:rPr lang="en-US" b="1">
                <a:latin typeface="Verdana"/>
                <a:ea typeface="Verdana"/>
                <a:cs typeface="Verdana" panose="020B0604030504040204" pitchFamily="34" charset="0"/>
              </a:rPr>
              <a:t> </a:t>
            </a:r>
            <a:r>
              <a:rPr lang="en-US">
                <a:latin typeface="Verdana"/>
                <a:ea typeface="Verdana"/>
                <a:cs typeface="Verdana" panose="020B0604030504040204" pitchFamily="34" charset="0"/>
              </a:rPr>
              <a:t>to register</a:t>
            </a:r>
          </a:p>
          <a:p>
            <a:pPr marL="0" indent="0">
              <a:buNone/>
            </a:pPr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you need: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Public library card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>
                <a:latin typeface="Verdana"/>
                <a:ea typeface="Verdana"/>
                <a:cs typeface="Verdana" panose="020B0604030504040204" pitchFamily="34" charset="0"/>
              </a:rPr>
              <a:t> Self-declaration of a print disability for CELA services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Proof of diagnosis may be needed to access specific titles</a:t>
            </a:r>
          </a:p>
        </p:txBody>
      </p:sp>
      <p:pic>
        <p:nvPicPr>
          <p:cNvPr id="7" name="Picture 6" descr="A logo with red and black text&#10;&#10;AI-generated content may be incorrect.">
            <a:extLst>
              <a:ext uri="{FF2B5EF4-FFF2-40B4-BE49-F238E27FC236}">
                <a16:creationId xmlns:a16="http://schemas.microsoft.com/office/drawing/2014/main" id="{1202230E-F4FB-026D-565C-CBC5371F2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606"/>
          <a:stretch>
            <a:fillRect/>
          </a:stretch>
        </p:blipFill>
        <p:spPr>
          <a:xfrm>
            <a:off x="6972300" y="2036693"/>
            <a:ext cx="5027174" cy="344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37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4d967c-d5ab-443e-a694-61b5501cc445">
      <Terms xmlns="http://schemas.microsoft.com/office/infopath/2007/PartnerControls"/>
    </lcf76f155ced4ddcb4097134ff3c332f>
    <TaxCatchAll xmlns="ab91ba24-541d-47e5-8ffe-354f6efe6e5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3BFC82C9B3184BB364A6B4B8099798" ma:contentTypeVersion="12" ma:contentTypeDescription="Create a new document." ma:contentTypeScope="" ma:versionID="7ba96938fc221499d7b9e31f7f62c4c6">
  <xsd:schema xmlns:xsd="http://www.w3.org/2001/XMLSchema" xmlns:xs="http://www.w3.org/2001/XMLSchema" xmlns:p="http://schemas.microsoft.com/office/2006/metadata/properties" xmlns:ns2="be4d967c-d5ab-443e-a694-61b5501cc445" xmlns:ns3="ab91ba24-541d-47e5-8ffe-354f6efe6e59" targetNamespace="http://schemas.microsoft.com/office/2006/metadata/properties" ma:root="true" ma:fieldsID="66e921d61c30e4807c811d6f7d26ad3f" ns2:_="" ns3:_="">
    <xsd:import namespace="be4d967c-d5ab-443e-a694-61b5501cc445"/>
    <xsd:import namespace="ab91ba24-541d-47e5-8ffe-354f6efe6e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d967c-d5ab-443e-a694-61b5501cc4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59938e-b3a8-4d66-a2c9-44a493279f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1ba24-541d-47e5-8ffe-354f6efe6e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ad4db-b559-4055-b512-dca72b892a99}" ma:internalName="TaxCatchAll" ma:showField="CatchAllData" ma:web="ab91ba24-541d-47e5-8ffe-354f6efe6e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FAF7E0-635E-48D8-92E4-2F1873BE91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C666E6-9D65-4893-860D-578FC0F502DC}">
  <ds:schemaRefs>
    <ds:schemaRef ds:uri="http://schemas.microsoft.com/office/infopath/2007/PartnerControls"/>
    <ds:schemaRef ds:uri="http://purl.org/dc/dcmitype/"/>
    <ds:schemaRef ds:uri="http://www.w3.org/XML/1998/namespace"/>
    <ds:schemaRef ds:uri="http://schemas.openxmlformats.org/package/2006/metadata/core-properties"/>
    <ds:schemaRef ds:uri="http://purl.org/dc/elements/1.1/"/>
    <ds:schemaRef ds:uri="ab91ba24-541d-47e5-8ffe-354f6efe6e59"/>
    <ds:schemaRef ds:uri="http://schemas.microsoft.com/office/2006/documentManagement/types"/>
    <ds:schemaRef ds:uri="http://purl.org/dc/terms/"/>
    <ds:schemaRef ds:uri="http://schemas.microsoft.com/office/2006/metadata/properties"/>
    <ds:schemaRef ds:uri="be4d967c-d5ab-443e-a694-61b5501cc445"/>
  </ds:schemaRefs>
</ds:datastoreItem>
</file>

<file path=customXml/itemProps3.xml><?xml version="1.0" encoding="utf-8"?>
<ds:datastoreItem xmlns:ds="http://schemas.openxmlformats.org/officeDocument/2006/customXml" ds:itemID="{655FF8F1-0E09-4536-BCDB-139A1FA3D5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4d967c-d5ab-443e-a694-61b5501cc445"/>
    <ds:schemaRef ds:uri="ab91ba24-541d-47e5-8ffe-354f6efe6e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327</Words>
  <Application>Microsoft Office PowerPoint</Application>
  <PresentationFormat>Widescreen</PresentationFormat>
  <Paragraphs>45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Services for people with print disabilities</vt:lpstr>
      <vt:lpstr>What is a print disability?</vt:lpstr>
      <vt:lpstr>Who does that include?</vt:lpstr>
      <vt:lpstr>Types of accounts</vt:lpstr>
      <vt:lpstr>Benefits</vt:lpstr>
      <vt:lpstr>How to read </vt:lpstr>
      <vt:lpstr>Signing up for CELA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Lindsay Tyler</dc:creator>
  <cp:lastModifiedBy>Cora  Payne</cp:lastModifiedBy>
  <cp:revision>2</cp:revision>
  <dcterms:created xsi:type="dcterms:W3CDTF">2018-08-01T19:50:54Z</dcterms:created>
  <dcterms:modified xsi:type="dcterms:W3CDTF">2026-08-05T15:01:41Z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0x010100993BFC82C9B3184BB364A6B4B8099798</vt:lpwstr>
  </property>
  <property fmtid="{D5CDD505-2E9C-101B-9397-08002B2CF9AE}" pid="3" name="MediaServiceImageTags">
    <vt:lpwstr/>
  </property>
</Properties>
</file>